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183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6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3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51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53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1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47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96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69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3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8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7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9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9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4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4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88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68214"/>
            <a:ext cx="6579510" cy="3725825"/>
          </a:xfrm>
        </p:spPr>
        <p:txBody>
          <a:bodyPr/>
          <a:lstStyle/>
          <a:p>
            <a:r>
              <a:rPr b="1" dirty="0">
                <a:solidFill>
                  <a:srgbClr val="FFFF00"/>
                </a:solidFill>
              </a:rPr>
              <a:t>Gaining Understanding of Afrikan Spirituality and Indigenous Knowledge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7297328" cy="1117687"/>
          </a:xfrm>
        </p:spPr>
        <p:txBody>
          <a:bodyPr>
            <a:normAutofit/>
          </a:bodyPr>
          <a:lstStyle/>
          <a:p>
            <a:r>
              <a:rPr lang="en-ZA" sz="2800" b="1" dirty="0"/>
              <a:t>Bernard N. Owusu-Sekyere (MTh &amp; MCom)</a:t>
            </a:r>
          </a:p>
          <a:p>
            <a:r>
              <a:rPr lang="en-ZA" sz="2800" b="1" dirty="0"/>
              <a:t>Founding Director ACIPS</a:t>
            </a:r>
            <a:endParaRPr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66A97-C8AC-EAC2-D131-81573ACF2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158" y="2309419"/>
            <a:ext cx="2379842" cy="2379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Understanding Afrikan Spirituality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2"/>
            <a:ext cx="8206154" cy="4222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sz="2800" b="1" dirty="0"/>
              <a:t>• Afrikan Spirituality is rooted in holistic cosmologies that connect the material, spiritual, and ancestral realms.</a:t>
            </a:r>
          </a:p>
          <a:p>
            <a:pPr marL="0" indent="0">
              <a:buNone/>
            </a:pPr>
            <a:r>
              <a:rPr sz="2800" b="1" dirty="0"/>
              <a:t>• It </a:t>
            </a:r>
            <a:r>
              <a:rPr sz="2800" b="1" dirty="0" err="1"/>
              <a:t>emphasises</a:t>
            </a:r>
            <a:r>
              <a:rPr sz="2800" b="1" dirty="0"/>
              <a:t> Ubuntu (human interconnectedness), reverence for ancestors, and sacred relationships with nature.</a:t>
            </a:r>
          </a:p>
          <a:p>
            <a:pPr marL="0" indent="0">
              <a:buNone/>
            </a:pPr>
            <a:r>
              <a:rPr sz="2800" b="1" dirty="0"/>
              <a:t>• Spirituality is </a:t>
            </a:r>
            <a:r>
              <a:rPr lang="en-ZA" sz="2800" b="1" dirty="0"/>
              <a:t>a </a:t>
            </a:r>
            <a:r>
              <a:rPr sz="2800" b="1" dirty="0"/>
              <a:t>lived experience and knowledge system, rather than </a:t>
            </a:r>
            <a:r>
              <a:rPr sz="2800" b="1" dirty="0" err="1"/>
              <a:t>institutionalised</a:t>
            </a:r>
            <a:r>
              <a:rPr sz="2800" b="1" dirty="0"/>
              <a:t> religion.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4470F-BAE3-4E58-B9A3-172138F91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909" y="597877"/>
            <a:ext cx="1631895" cy="1631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Insights from Research on Intangible Phenomena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8206154" cy="3599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sz="2800" b="1" dirty="0"/>
              <a:t>• Intangible cultural heritage includes oral traditions, rituals, cosmologies, and healing practices.</a:t>
            </a:r>
          </a:p>
          <a:p>
            <a:pPr marL="0" indent="0">
              <a:buNone/>
            </a:pPr>
            <a:r>
              <a:rPr sz="2800" b="1" dirty="0"/>
              <a:t>• UNESCO </a:t>
            </a:r>
            <a:r>
              <a:rPr sz="2800" b="1" dirty="0" err="1"/>
              <a:t>recognises</a:t>
            </a:r>
            <a:r>
              <a:rPr sz="2800" b="1" dirty="0"/>
              <a:t> these as critical for identity and sustainability.</a:t>
            </a:r>
          </a:p>
          <a:p>
            <a:pPr marL="0" indent="0">
              <a:buNone/>
            </a:pPr>
            <a:r>
              <a:rPr sz="2800" b="1" dirty="0"/>
              <a:t>• Recent scholarship explores African metaphysical practices as valid epistemologies (Ndlovu-</a:t>
            </a:r>
            <a:r>
              <a:rPr sz="2800" b="1" dirty="0" err="1"/>
              <a:t>Gatsheni</a:t>
            </a:r>
            <a:r>
              <a:rPr sz="2800" b="1" dirty="0"/>
              <a:t>, 2020).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88C91-DCAF-C5BD-00AE-9480B4E5F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909" y="597877"/>
            <a:ext cx="1631895" cy="1631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Past, Present and Future of Indigenous Knowledge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8223738" cy="3599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sz="3200" b="1" dirty="0"/>
              <a:t>• </a:t>
            </a:r>
            <a:r>
              <a:rPr sz="3200" b="1" dirty="0">
                <a:solidFill>
                  <a:srgbClr val="00B0F0"/>
                </a:solidFill>
              </a:rPr>
              <a:t>Past</a:t>
            </a:r>
            <a:r>
              <a:rPr sz="3200" b="1" dirty="0"/>
              <a:t>: </a:t>
            </a:r>
            <a:r>
              <a:rPr sz="3200" b="1" dirty="0" err="1"/>
              <a:t>Colonisation</a:t>
            </a:r>
            <a:r>
              <a:rPr sz="3200" b="1" dirty="0"/>
              <a:t> suppressed and </a:t>
            </a:r>
            <a:r>
              <a:rPr sz="3200" b="1" dirty="0" err="1"/>
              <a:t>delegitimised</a:t>
            </a:r>
            <a:r>
              <a:rPr sz="3200" b="1" dirty="0"/>
              <a:t> IK systems.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• </a:t>
            </a:r>
            <a:r>
              <a:rPr lang="en-US" sz="3200" b="1" dirty="0">
                <a:solidFill>
                  <a:srgbClr val="00B0F0"/>
                </a:solidFill>
              </a:rPr>
              <a:t>Present</a:t>
            </a:r>
            <a:r>
              <a:rPr lang="en-US" sz="3200" b="1" dirty="0"/>
              <a:t>: Growing recognition of indigenous epistemologies in universities and policy.</a:t>
            </a:r>
          </a:p>
          <a:p>
            <a:pPr marL="0" indent="0">
              <a:buNone/>
            </a:pPr>
            <a:r>
              <a:rPr sz="3200" b="1" dirty="0"/>
              <a:t>• </a:t>
            </a:r>
            <a:r>
              <a:rPr sz="3200" b="1" dirty="0">
                <a:solidFill>
                  <a:srgbClr val="00B0F0"/>
                </a:solidFill>
              </a:rPr>
              <a:t>Future</a:t>
            </a:r>
            <a:r>
              <a:rPr sz="3200" b="1" dirty="0"/>
              <a:t>: Integration with technology and decolonial education reforms.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807C4-F5EE-3979-84B7-17EF46C70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909" y="597877"/>
            <a:ext cx="1631895" cy="1631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Specialisation</a:t>
            </a:r>
            <a:r>
              <a:rPr b="1" dirty="0"/>
              <a:t>, Training and Knowledge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8083062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800" dirty="0"/>
              <a:t>• Need for </a:t>
            </a:r>
            <a:r>
              <a:rPr sz="2800" dirty="0" err="1"/>
              <a:t>formalised</a:t>
            </a:r>
            <a:r>
              <a:rPr sz="2800" dirty="0"/>
              <a:t> </a:t>
            </a:r>
            <a:r>
              <a:rPr sz="2800" dirty="0" err="1"/>
              <a:t>programmes</a:t>
            </a:r>
            <a:r>
              <a:rPr sz="2800" dirty="0"/>
              <a:t> in African spirituality and IK.</a:t>
            </a:r>
          </a:p>
          <a:p>
            <a:pPr marL="0" indent="0">
              <a:buNone/>
            </a:pPr>
            <a:r>
              <a:rPr sz="2800" dirty="0"/>
              <a:t>• Apprenticeship models and community-led training remain important.</a:t>
            </a:r>
          </a:p>
          <a:p>
            <a:pPr marL="0" indent="0">
              <a:buNone/>
            </a:pPr>
            <a:r>
              <a:rPr sz="2800" dirty="0"/>
              <a:t>• Knowledge exchange through digital platforms, academic partnerships, and oral transmission.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6278B-9E3A-E4CC-6BF5-E7AEFED13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909" y="597877"/>
            <a:ext cx="1631895" cy="1631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7836877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800" b="1" dirty="0"/>
              <a:t>• Afrikan Spirituality and IK are foundational to </a:t>
            </a:r>
            <a:r>
              <a:rPr lang="en-ZA" sz="2800" b="1" dirty="0"/>
              <a:t>the </a:t>
            </a:r>
            <a:r>
              <a:rPr sz="2800" b="1" dirty="0"/>
              <a:t>African </a:t>
            </a:r>
            <a:r>
              <a:rPr lang="en-ZA" sz="2800" b="1" dirty="0"/>
              <a:t>Renaissance</a:t>
            </a:r>
            <a:r>
              <a:rPr sz="2800" b="1" dirty="0"/>
              <a:t>.</a:t>
            </a:r>
          </a:p>
          <a:p>
            <a:pPr marL="0" indent="0">
              <a:buNone/>
            </a:pPr>
            <a:r>
              <a:rPr sz="2800" b="1" dirty="0"/>
              <a:t>• Intangible phenomena must be taken seriously as epistemic resources.</a:t>
            </a:r>
          </a:p>
          <a:p>
            <a:pPr marL="0" indent="0">
              <a:buNone/>
            </a:pPr>
            <a:r>
              <a:rPr sz="2800" b="1" dirty="0"/>
              <a:t>• Future depends on systematic research, training, and cross-cultural exchange.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6AE07E-1BE1-2978-79B6-30CE976BE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909" y="597877"/>
            <a:ext cx="1631895" cy="1631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948E-F624-A859-FD6E-62B147A23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END</a:t>
            </a:r>
            <a:endParaRPr lang="en-US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8EA96E-B695-80A6-8082-37DFFB0668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06" y="3159919"/>
            <a:ext cx="3700402" cy="308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99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767</TotalTime>
  <Words>245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Berlin</vt:lpstr>
      <vt:lpstr>Gaining Understanding of Afrikan Spirituality and Indigenous Knowledge Systems</vt:lpstr>
      <vt:lpstr>Understanding Afrikan Spirituality</vt:lpstr>
      <vt:lpstr>Insights from Research on Intangible Phenomena</vt:lpstr>
      <vt:lpstr>Past, Present and Future of Indigenous Knowledge Systems</vt:lpstr>
      <vt:lpstr>Specialisation, Training and Knowledge Exchange</vt:lpstr>
      <vt:lpstr>Conclusion</vt:lpstr>
      <vt:lpstr>END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Bernie Owusu-Sekyere</cp:lastModifiedBy>
  <cp:revision>6</cp:revision>
  <dcterms:created xsi:type="dcterms:W3CDTF">2013-01-27T09:14:16Z</dcterms:created>
  <dcterms:modified xsi:type="dcterms:W3CDTF">2025-08-24T12:54:02Z</dcterms:modified>
  <cp:category/>
</cp:coreProperties>
</file>